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sldIdLst>
    <p:sldId id="305" r:id="rId5"/>
    <p:sldId id="292" r:id="rId6"/>
    <p:sldId id="308" r:id="rId7"/>
    <p:sldId id="294" r:id="rId8"/>
    <p:sldId id="295" r:id="rId9"/>
    <p:sldId id="296" r:id="rId10"/>
    <p:sldId id="297" r:id="rId11"/>
    <p:sldId id="298" r:id="rId12"/>
    <p:sldId id="306" r:id="rId13"/>
    <p:sldId id="299" r:id="rId14"/>
    <p:sldId id="300" r:id="rId15"/>
    <p:sldId id="301"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764" autoAdjust="0"/>
  </p:normalViewPr>
  <p:slideViewPr>
    <p:cSldViewPr>
      <p:cViewPr varScale="1">
        <p:scale>
          <a:sx n="76" d="100"/>
          <a:sy n="76" d="100"/>
        </p:scale>
        <p:origin x="96" y="792"/>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presProps" Target="presProps.xml" />
  <Relationship Id="rId3" Type="http://schemas.openxmlformats.org/officeDocument/2006/relationships/customXml" Target="../customXml/item3.xml" />
  <Relationship Id="rId21" Type="http://schemas.openxmlformats.org/officeDocument/2006/relationships/tableStyles" Target="tableStyles.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notesMaster" Target="notesMasters/notesMaster1.xml" />
  <Relationship Id="rId2" Type="http://schemas.openxmlformats.org/officeDocument/2006/relationships/customXml" Target="../customXml/item2.xml" />
  <Relationship Id="rId16" Type="http://schemas.openxmlformats.org/officeDocument/2006/relationships/slide" Target="slides/slide12.xml" />
  <Relationship Id="rId20" Type="http://schemas.openxmlformats.org/officeDocument/2006/relationships/theme" Target="theme/theme1.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slide" Target="slides/slide7.xml" />
  <Relationship Id="rId5" Type="http://schemas.openxmlformats.org/officeDocument/2006/relationships/slide" Target="slides/slide1.xml" />
  <Relationship Id="rId15" Type="http://schemas.openxmlformats.org/officeDocument/2006/relationships/slide" Target="slides/slide11.xml" />
  <Relationship Id="rId10" Type="http://schemas.openxmlformats.org/officeDocument/2006/relationships/slide" Target="slides/slide6.xml" />
  <Relationship Id="rId19" Type="http://schemas.openxmlformats.org/officeDocument/2006/relationships/viewProps" Target="viewProps.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slide" Target="slides/slide10.xml" />
  <Relationship Id="rId22" Type="http://schemas.microsoft.com/office/2016/11/relationships/changesInfo" Target="changesInfos/changesInfo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野 大地／リサーチ・コンサル／JRI (takano daichi)" userId="78397409-2cae-4406-bab0-e7743316622b" providerId="ADAL" clId="{CD2F1A2B-3FDB-4CF2-96C9-D4FE7EF4D468}"/>
    <pc:docChg chg="custSel modSld">
      <pc:chgData name="高野 大地／リサーチ・コンサル／JRI (takano daichi)" userId="78397409-2cae-4406-bab0-e7743316622b" providerId="ADAL" clId="{CD2F1A2B-3FDB-4CF2-96C9-D4FE7EF4D468}" dt="2022-05-27T04:27:52.977" v="29" actId="1037"/>
      <pc:docMkLst>
        <pc:docMk/>
      </pc:docMkLst>
      <pc:sldChg chg="modSp mod">
        <pc:chgData name="高野 大地／リサーチ・コンサル／JRI (takano daichi)" userId="78397409-2cae-4406-bab0-e7743316622b" providerId="ADAL" clId="{CD2F1A2B-3FDB-4CF2-96C9-D4FE7EF4D468}" dt="2022-05-27T04:27:52.977" v="29" actId="1037"/>
        <pc:sldMkLst>
          <pc:docMk/>
          <pc:sldMk cId="1182220095" sldId="305"/>
        </pc:sldMkLst>
        <pc:spChg chg="mod">
          <ac:chgData name="高野 大地／リサーチ・コンサル／JRI (takano daichi)" userId="78397409-2cae-4406-bab0-e7743316622b" providerId="ADAL" clId="{CD2F1A2B-3FDB-4CF2-96C9-D4FE7EF4D468}" dt="2022-05-27T04:27:52.977" v="29" actId="1037"/>
          <ac:spMkLst>
            <pc:docMk/>
            <pc:sldMk cId="1182220095" sldId="305"/>
            <ac:spMk id="5" creationId="{95E95F63-3E91-49A0-9DE9-5B365258834D}"/>
          </ac:spMkLst>
        </pc:spChg>
      </pc:sldChg>
    </pc:docChg>
  </pc:docChgLst>
  <pc:docChgLst>
    <pc:chgData name="磯田 賜／人材企画／JRI (isoda tama)" userId="00ad4137-8833-4428-b9f2-3cdf949df2e6" providerId="ADAL" clId="{6D373D40-987F-492B-B366-C7A44F86FEFD}"/>
    <pc:docChg chg="undo redo custSel modSld">
      <pc:chgData name="磯田 賜／人材企画／JRI (isoda tama)" userId="00ad4137-8833-4428-b9f2-3cdf949df2e6" providerId="ADAL" clId="{6D373D40-987F-492B-B366-C7A44F86FEFD}" dt="2023-05-18T07:18:14.939" v="43" actId="20577"/>
      <pc:docMkLst>
        <pc:docMk/>
      </pc:docMkLst>
      <pc:sldChg chg="modSp mod">
        <pc:chgData name="磯田 賜／人材企画／JRI (isoda tama)" userId="00ad4137-8833-4428-b9f2-3cdf949df2e6" providerId="ADAL" clId="{6D373D40-987F-492B-B366-C7A44F86FEFD}" dt="2023-05-18T07:16:02.081" v="26" actId="20577"/>
        <pc:sldMkLst>
          <pc:docMk/>
          <pc:sldMk cId="64070924" sldId="297"/>
        </pc:sldMkLst>
        <pc:spChg chg="mod">
          <ac:chgData name="磯田 賜／人材企画／JRI (isoda tama)" userId="00ad4137-8833-4428-b9f2-3cdf949df2e6" providerId="ADAL" clId="{6D373D40-987F-492B-B366-C7A44F86FEFD}" dt="2023-05-18T07:16:02.081" v="26" actId="20577"/>
          <ac:spMkLst>
            <pc:docMk/>
            <pc:sldMk cId="64070924" sldId="297"/>
            <ac:spMk id="2" creationId="{00000000-0000-0000-0000-000000000000}"/>
          </ac:spMkLst>
        </pc:spChg>
      </pc:sldChg>
      <pc:sldChg chg="modSp mod">
        <pc:chgData name="磯田 賜／人材企画／JRI (isoda tama)" userId="00ad4137-8833-4428-b9f2-3cdf949df2e6" providerId="ADAL" clId="{6D373D40-987F-492B-B366-C7A44F86FEFD}" dt="2023-05-18T07:18:14.939" v="43" actId="20577"/>
        <pc:sldMkLst>
          <pc:docMk/>
          <pc:sldMk cId="3623211447" sldId="298"/>
        </pc:sldMkLst>
        <pc:spChg chg="mod">
          <ac:chgData name="磯田 賜／人材企画／JRI (isoda tama)" userId="00ad4137-8833-4428-b9f2-3cdf949df2e6" providerId="ADAL" clId="{6D373D40-987F-492B-B366-C7A44F86FEFD}" dt="2023-05-18T07:16:18.536" v="39" actId="20577"/>
          <ac:spMkLst>
            <pc:docMk/>
            <pc:sldMk cId="3623211447" sldId="298"/>
            <ac:spMk id="2" creationId="{00000000-0000-0000-0000-000000000000}"/>
          </ac:spMkLst>
        </pc:spChg>
        <pc:spChg chg="mod">
          <ac:chgData name="磯田 賜／人材企画／JRI (isoda tama)" userId="00ad4137-8833-4428-b9f2-3cdf949df2e6" providerId="ADAL" clId="{6D373D40-987F-492B-B366-C7A44F86FEFD}" dt="2023-05-18T07:18:14.939" v="43" actId="20577"/>
          <ac:spMkLst>
            <pc:docMk/>
            <pc:sldMk cId="3623211447" sldId="298"/>
            <ac:spMk id="3" creationId="{00000000-0000-0000-0000-000000000000}"/>
          </ac:spMkLst>
        </pc:spChg>
      </pc:sldChg>
      <pc:sldChg chg="modSp mod">
        <pc:chgData name="磯田 賜／人材企画／JRI (isoda tama)" userId="00ad4137-8833-4428-b9f2-3cdf949df2e6" providerId="ADAL" clId="{6D373D40-987F-492B-B366-C7A44F86FEFD}" dt="2023-05-18T07:16:09.555" v="28" actId="20577"/>
        <pc:sldMkLst>
          <pc:docMk/>
          <pc:sldMk cId="1182220095" sldId="305"/>
        </pc:sldMkLst>
        <pc:spChg chg="mod">
          <ac:chgData name="磯田 賜／人材企画／JRI (isoda tama)" userId="00ad4137-8833-4428-b9f2-3cdf949df2e6" providerId="ADAL" clId="{6D373D40-987F-492B-B366-C7A44F86FEFD}" dt="2023-05-18T07:16:09.555" v="28" actId="20577"/>
          <ac:spMkLst>
            <pc:docMk/>
            <pc:sldMk cId="1182220095" sldId="305"/>
            <ac:spMk id="4" creationId="{11A71C70-4406-4F3F-8820-EA076EC7C992}"/>
          </ac:spMkLst>
        </pc:spChg>
      </pc:sldChg>
      <pc:sldChg chg="modSp mod">
        <pc:chgData name="磯田 賜／人材企画／JRI (isoda tama)" userId="00ad4137-8833-4428-b9f2-3cdf949df2e6" providerId="ADAL" clId="{6D373D40-987F-492B-B366-C7A44F86FEFD}" dt="2023-05-18T07:16:01.689" v="25" actId="20577"/>
        <pc:sldMkLst>
          <pc:docMk/>
          <pc:sldMk cId="1739736105" sldId="306"/>
        </pc:sldMkLst>
        <pc:spChg chg="mod">
          <ac:chgData name="磯田 賜／人材企画／JRI (isoda tama)" userId="00ad4137-8833-4428-b9f2-3cdf949df2e6" providerId="ADAL" clId="{6D373D40-987F-492B-B366-C7A44F86FEFD}" dt="2023-05-18T07:16:01.689" v="25" actId="20577"/>
          <ac:spMkLst>
            <pc:docMk/>
            <pc:sldMk cId="1739736105" sldId="306"/>
            <ac:spMk id="2" creationId="{00000000-0000-0000-0000-000000000000}"/>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90C1A1BA-84E3-42A9-9947-44E161CAFAE2}" type="datetimeFigureOut">
              <a:rPr kumimoji="1" lang="ja-JP" altLang="en-US" smtClean="0"/>
              <a:t>2023/5/18</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2023/5/18</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2023/5/18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2023/5/18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2023/5/18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2023/5/18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2023/5/18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2023/5/18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2023/5/18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2023/5/18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2023/5/18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2023/5/18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2023/5/18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lang="ja-JP" altLang="en-US" sz="3600" dirty="0"/>
              <a:t>団体・法人名</a:t>
            </a:r>
            <a:r>
              <a:rPr kumimoji="1" lang="en-US" altLang="ja-JP" sz="3600" dirty="0"/>
              <a:t>】</a:t>
            </a:r>
            <a:r>
              <a:rPr kumimoji="1" lang="ja-JP" altLang="en-US" sz="3600" dirty="0"/>
              <a:t>　事業概要</a:t>
            </a:r>
          </a:p>
        </p:txBody>
      </p:sp>
      <p:sp>
        <p:nvSpPr>
          <p:cNvPr id="5" name="タイトル 1">
            <a:extLst>
              <a:ext uri="{FF2B5EF4-FFF2-40B4-BE49-F238E27FC236}">
                <a16:creationId xmlns:a16="http://schemas.microsoft.com/office/drawing/2014/main" id="{95E95F63-3E91-49A0-9DE9-5B365258834D}"/>
              </a:ext>
            </a:extLst>
          </p:cNvPr>
          <p:cNvSpPr txBox="1">
            <a:spLocks/>
          </p:cNvSpPr>
          <p:nvPr/>
        </p:nvSpPr>
        <p:spPr>
          <a:xfrm>
            <a:off x="467544" y="5445224"/>
            <a:ext cx="8235448" cy="108012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000" dirty="0">
                <a:solidFill>
                  <a:srgbClr val="FF0000"/>
                </a:solidFill>
              </a:rPr>
              <a:t>※</a:t>
            </a:r>
            <a:r>
              <a:rPr lang="ja-JP" altLang="en-US" sz="2000" dirty="0">
                <a:solidFill>
                  <a:srgbClr val="FF0000"/>
                </a:solidFill>
              </a:rPr>
              <a:t>本様式は、自由にデザインを変更して頂いて構いません。</a:t>
            </a:r>
            <a:br>
              <a:rPr lang="en-US" altLang="ja-JP" sz="2000" dirty="0">
                <a:solidFill>
                  <a:srgbClr val="FF0000"/>
                </a:solidFill>
              </a:rPr>
            </a:br>
            <a:r>
              <a:rPr lang="ja-JP" altLang="en-US" sz="2000" dirty="0">
                <a:solidFill>
                  <a:srgbClr val="FF0000"/>
                </a:solidFill>
              </a:rPr>
              <a:t>スライドサイズを</a:t>
            </a:r>
            <a:r>
              <a:rPr lang="en-US" altLang="ja-JP" sz="2000" dirty="0">
                <a:solidFill>
                  <a:srgbClr val="FF0000"/>
                </a:solidFill>
              </a:rPr>
              <a:t>16:9</a:t>
            </a:r>
            <a:r>
              <a:rPr lang="ja-JP" altLang="en-US" sz="2000" dirty="0">
                <a:solidFill>
                  <a:srgbClr val="FF0000"/>
                </a:solidFill>
              </a:rPr>
              <a:t>に変更することも可とします。</a:t>
            </a:r>
            <a:endParaRPr lang="en-US" altLang="ja-JP" sz="2000" dirty="0">
              <a:solidFill>
                <a:srgbClr val="FF0000"/>
              </a:solidFill>
            </a:endParaRPr>
          </a:p>
          <a:p>
            <a:r>
              <a:rPr lang="ja-JP" altLang="en-US" sz="2000" dirty="0">
                <a:solidFill>
                  <a:srgbClr val="FF0000"/>
                </a:solidFill>
              </a:rPr>
              <a:t>ページ数の上限もありませんが大よそ</a:t>
            </a:r>
            <a:r>
              <a:rPr lang="en-US" altLang="ja-JP" sz="2000" dirty="0">
                <a:solidFill>
                  <a:srgbClr val="FF0000"/>
                </a:solidFill>
              </a:rPr>
              <a:t>20</a:t>
            </a:r>
            <a:r>
              <a:rPr lang="ja-JP" altLang="en-US" sz="2000" dirty="0">
                <a:solidFill>
                  <a:srgbClr val="FF0000"/>
                </a:solidFill>
              </a:rPr>
              <a:t>ページ以内を目安にしてください。</a:t>
            </a:r>
            <a:endParaRPr lang="en-US" altLang="ja-JP" sz="2000" dirty="0">
              <a:solidFill>
                <a:srgbClr val="FF0000"/>
              </a:solidFill>
            </a:endParaRPr>
          </a:p>
        </p:txBody>
      </p:sp>
      <p:sp>
        <p:nvSpPr>
          <p:cNvPr id="4" name="タイトル 1">
            <a:extLst>
              <a:ext uri="{FF2B5EF4-FFF2-40B4-BE49-F238E27FC236}">
                <a16:creationId xmlns:a16="http://schemas.microsoft.com/office/drawing/2014/main" id="{11A71C70-4406-4F3F-8820-EA076EC7C992}"/>
              </a:ext>
            </a:extLst>
          </p:cNvPr>
          <p:cNvSpPr txBox="1">
            <a:spLocks/>
          </p:cNvSpPr>
          <p:nvPr/>
        </p:nvSpPr>
        <p:spPr>
          <a:xfrm>
            <a:off x="281016" y="0"/>
            <a:ext cx="8856984"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800" dirty="0">
                <a:solidFill>
                  <a:srgbClr val="FF0000"/>
                </a:solidFill>
              </a:rPr>
              <a:t>こちらのエントリーシートは、貴社の事業モデルを評価するためのものです。</a:t>
            </a:r>
            <a:endParaRPr lang="en-US" altLang="ja-JP" sz="1800" dirty="0">
              <a:solidFill>
                <a:srgbClr val="FF0000"/>
              </a:solidFill>
            </a:endParaRPr>
          </a:p>
          <a:p>
            <a:pPr algn="l"/>
            <a:r>
              <a:rPr lang="ja-JP" altLang="en-US" sz="1800" dirty="0">
                <a:solidFill>
                  <a:srgbClr val="FF0000"/>
                </a:solidFill>
              </a:rPr>
              <a:t>提案の内容は、もう</a:t>
            </a:r>
            <a:r>
              <a:rPr lang="en-US" altLang="ja-JP" sz="1800" dirty="0">
                <a:solidFill>
                  <a:srgbClr val="FF0000"/>
                </a:solidFill>
              </a:rPr>
              <a:t>1</a:t>
            </a:r>
            <a:r>
              <a:rPr lang="ja-JP" altLang="en-US" sz="1800" dirty="0">
                <a:solidFill>
                  <a:srgbClr val="FF0000"/>
                </a:solidFill>
              </a:rPr>
              <a:t>種類のエントリーシートにご記載ください。</a:t>
            </a:r>
          </a:p>
        </p:txBody>
      </p:sp>
      <p:sp>
        <p:nvSpPr>
          <p:cNvPr id="6" name="タイトル 1">
            <a:extLst>
              <a:ext uri="{FF2B5EF4-FFF2-40B4-BE49-F238E27FC236}">
                <a16:creationId xmlns:a16="http://schemas.microsoft.com/office/drawing/2014/main" id="{10B6C9E4-BF2C-4D63-8641-2F5C0AD45B2D}"/>
              </a:ext>
            </a:extLst>
          </p:cNvPr>
          <p:cNvSpPr txBox="1">
            <a:spLocks/>
          </p:cNvSpPr>
          <p:nvPr/>
        </p:nvSpPr>
        <p:spPr>
          <a:xfrm>
            <a:off x="1124404" y="3238408"/>
            <a:ext cx="7164288" cy="68607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u="sng" dirty="0"/>
              <a:t>テーマ</a:t>
            </a:r>
            <a:r>
              <a:rPr lang="en-US" altLang="ja-JP" sz="2400" u="sng" dirty="0"/>
              <a:t>No.</a:t>
            </a:r>
            <a:r>
              <a:rPr lang="ja-JP" altLang="en-US" sz="2400" u="sng" dirty="0"/>
              <a:t>〇〇</a:t>
            </a:r>
          </a:p>
        </p:txBody>
      </p:sp>
      <p:sp>
        <p:nvSpPr>
          <p:cNvPr id="9" name="テキスト ボックス 8">
            <a:extLst>
              <a:ext uri="{FF2B5EF4-FFF2-40B4-BE49-F238E27FC236}">
                <a16:creationId xmlns:a16="http://schemas.microsoft.com/office/drawing/2014/main" id="{41F43EEC-7299-4286-BB50-D89182F48B5B}"/>
              </a:ext>
            </a:extLst>
          </p:cNvPr>
          <p:cNvSpPr txBox="1"/>
          <p:nvPr/>
        </p:nvSpPr>
        <p:spPr>
          <a:xfrm>
            <a:off x="2367710" y="3924486"/>
            <a:ext cx="4408579" cy="369332"/>
          </a:xfrm>
          <a:prstGeom prst="rect">
            <a:avLst/>
          </a:prstGeom>
          <a:noFill/>
        </p:spPr>
        <p:txBody>
          <a:bodyPr wrap="none" rtlCol="0">
            <a:spAutoFit/>
          </a:bodyPr>
          <a:lstStyle/>
          <a:p>
            <a:r>
              <a:rPr lang="en-US" altLang="ja-JP" dirty="0">
                <a:solidFill>
                  <a:srgbClr val="FF0000"/>
                </a:solidFill>
              </a:rPr>
              <a:t>※</a:t>
            </a:r>
            <a:r>
              <a:rPr lang="ja-JP" altLang="en-US" dirty="0">
                <a:solidFill>
                  <a:srgbClr val="FF0000"/>
                </a:solidFill>
              </a:rPr>
              <a:t>応募いただくテーマ</a:t>
            </a:r>
            <a:r>
              <a:rPr lang="en-US" altLang="ja-JP" dirty="0">
                <a:solidFill>
                  <a:srgbClr val="FF0000"/>
                </a:solidFill>
              </a:rPr>
              <a:t>No.</a:t>
            </a:r>
            <a:r>
              <a:rPr lang="ja-JP" altLang="en-US" dirty="0">
                <a:solidFill>
                  <a:srgbClr val="FF0000"/>
                </a:solidFill>
              </a:rPr>
              <a:t>を明記してください</a:t>
            </a:r>
            <a:endParaRPr kumimoji="1" lang="ja-JP" altLang="en-US" dirty="0">
              <a:solidFill>
                <a:srgbClr val="FF0000"/>
              </a:solidFill>
            </a:endParaRPr>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９　知的財産の状況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u="sng" dirty="0">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kumimoji="1" lang="ja-JP" altLang="en-US" sz="18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3418155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技術シーズの概要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基盤となる技術シーズがある場合は、その概要と現時点での成熟度（ラボレベル、試作段階（プロトタイプ）、製品化段階など）を記載してください。専門用語をなるべく避け、多くの人が理解できる内容と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Tree>
    <p:extLst>
      <p:ext uri="{BB962C8B-B14F-4D97-AF65-F5344CB8AC3E}">
        <p14:creationId xmlns:p14="http://schemas.microsoft.com/office/powerpoint/2010/main" val="361700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チームメンバーの経歴</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チームメンバーのバックグラウンド（経歴）や能力が事業の強み（優位性）になる場合、その内容を記載してください。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39895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　事業概要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貴社の事業概要を記載してください。概要は、本事業の魅力や意義が伝わるように簡潔にまとめて記載してください。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Tree>
    <p:extLst>
      <p:ext uri="{BB962C8B-B14F-4D97-AF65-F5344CB8AC3E}">
        <p14:creationId xmlns:p14="http://schemas.microsoft.com/office/powerpoint/2010/main" val="165040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　解決すべき課題／市場ニーズ／課題解決の方法</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背景となる御社の解決すべき課題や顧客やユーザーが有するニーズ（いずれも具体的に調査したものが望ましい）について、さらになぜその課題やニーズに着目したのか、またその課題やニーズをどう解決する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2778867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　提供する製品、サービスとターゲット顧客</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提供する製品、サービスの具体的な内容と、そのターゲット顧客、またなぜその顧客が提供する製品、サービスを求めるのかを記載してください。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　事業の優位性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本事業で提供する製品、サービスが優れているポイントを記載し、いかに市場での競争に勝っていくのかを記載してください。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　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254204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　収益モデル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における、顧客、エンドユーザーを含むステークホルダー（ビジネス上の関係者。たとえば、原料調達先や外部委託先、代理店など）を整理し、お金の流れを記載してください。また各ステークホルダーとすでに関係性がある場合は、その程度を具体的に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6407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７　事業化プロセス</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この応募でご提案いただいている事業が製品・サービス化前</a:t>
            </a:r>
            <a:r>
              <a:rPr lang="ja-JP" altLang="en-US" sz="1800">
                <a:latin typeface="メイリオ" panose="020B0604030504040204" pitchFamily="50" charset="-128"/>
                <a:ea typeface="メイリオ" panose="020B0604030504040204" pitchFamily="50" charset="-128"/>
                <a:cs typeface="メイリオ" panose="020B0604030504040204" pitchFamily="50" charset="-128"/>
              </a:rPr>
              <a:t>の場合、事業</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を黒字転化する時期までを目途として、資金計画や人員計画、リソースの調達など、事業化に向けたアクションを記載してください。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362321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８　応募時点の事業進捗の状況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応募時点</a:t>
            </a:r>
            <a:r>
              <a:rPr lang="ja-JP" altLang="en-US" sz="1800">
                <a:latin typeface="メイリオ" panose="020B0604030504040204" pitchFamily="50" charset="-128"/>
                <a:ea typeface="メイリオ" panose="020B0604030504040204" pitchFamily="50" charset="-128"/>
                <a:cs typeface="メイリオ" panose="020B0604030504040204" pitchFamily="50" charset="-128"/>
              </a:rPr>
              <a:t>におけるご提案いただいている事業</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のステータス（顧客ニーズのヒアリング中、プロトタイプ製作中、●●人程度の顧客獲得済み等）と、現在事業進捗において抱えている課題を記載してください。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17397361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457601d-a820-46a8-9e18-a2cbb8992584">
      <Terms xmlns="http://schemas.microsoft.com/office/infopath/2007/PartnerControls"/>
    </lcf76f155ced4ddcb4097134ff3c332f>
    <TaxCatchAll xmlns="a97e9194-327b-476c-b542-15bf68959da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4E69B17A516D24080984BE44A8D4236" ma:contentTypeVersion="11" ma:contentTypeDescription="新しいドキュメントを作成します。" ma:contentTypeScope="" ma:versionID="a57c5a5ed639b77d49fbf6d7fc5f8c50">
  <xsd:schema xmlns:xsd="http://www.w3.org/2001/XMLSchema" xmlns:xs="http://www.w3.org/2001/XMLSchema" xmlns:p="http://schemas.microsoft.com/office/2006/metadata/properties" xmlns:ns2="4457601d-a820-46a8-9e18-a2cbb8992584" xmlns:ns3="a97e9194-327b-476c-b542-15bf68959da3" targetNamespace="http://schemas.microsoft.com/office/2006/metadata/properties" ma:root="true" ma:fieldsID="589c70b4ec595da02c6d00818b1f15a5" ns2:_="" ns3:_="">
    <xsd:import namespace="4457601d-a820-46a8-9e18-a2cbb8992584"/>
    <xsd:import namespace="a97e9194-327b-476c-b542-15bf68959da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7601d-a820-46a8-9e18-a2cbb89925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7e9194-327b-476c-b542-15bf68959da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0d00fe6-92b5-4e8d-8372-59588549e399}" ma:internalName="TaxCatchAll" ma:showField="CatchAllData" ma:web="a97e9194-327b-476c-b542-15bf68959d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9C5A0D-4B8A-4A8D-96A2-B8FDCFC1FC4D}">
  <ds:schemaRefs>
    <ds:schemaRef ds:uri="http://purl.org/dc/terms/"/>
    <ds:schemaRef ds:uri="4457601d-a820-46a8-9e18-a2cbb899258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 ds:uri="a97e9194-327b-476c-b542-15bf68959da3"/>
  </ds:schemaRefs>
</ds:datastoreItem>
</file>

<file path=customXml/itemProps2.xml><?xml version="1.0" encoding="utf-8"?>
<ds:datastoreItem xmlns:ds="http://schemas.openxmlformats.org/officeDocument/2006/customXml" ds:itemID="{0DC09D54-5A31-472C-956B-D93C451A6D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7601d-a820-46a8-9e18-a2cbb8992584"/>
    <ds:schemaRef ds:uri="a97e9194-327b-476c-b542-15bf68959d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2BB656-07A1-4802-81ED-2DC6C16823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829</TotalTime>
  <Words>706</Words>
  <Application>Microsoft Office PowerPoint</Application>
  <PresentationFormat>画面に合わせる (4:3)</PresentationFormat>
  <Paragraphs>41</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メイリオ</vt:lpstr>
      <vt:lpstr>Arial</vt:lpstr>
      <vt:lpstr>Calibri</vt:lpstr>
      <vt:lpstr>Office ​​テーマ</vt:lpstr>
      <vt:lpstr>【団体・法人名】　事業概要</vt:lpstr>
      <vt:lpstr>１　事業概要</vt:lpstr>
      <vt:lpstr>２　解決すべき課題／市場ニーズ／課題解決の方法</vt:lpstr>
      <vt:lpstr>３　提供する製品、サービスとターゲット顧客</vt:lpstr>
      <vt:lpstr>４　事業の優位性</vt:lpstr>
      <vt:lpstr>５　類似製品、サービスの評価（競合の状況）</vt:lpstr>
      <vt:lpstr>６　収益モデル</vt:lpstr>
      <vt:lpstr>７　事業化プロセス【任意】</vt:lpstr>
      <vt:lpstr>８　応募時点の事業進捗の状況</vt:lpstr>
      <vt:lpstr>９　知的財産の状況【任意】</vt:lpstr>
      <vt:lpstr>10　技術シーズの概要【任意】</vt:lpstr>
      <vt:lpstr>11　チームメンバーの経歴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磯田 賜／人材企画／JRI (isoda tama)</cp:lastModifiedBy>
  <cp:revision>24</cp:revision>
  <cp:lastPrinted>2019-07-08T10:22:32Z</cp:lastPrinted>
  <dcterms:modified xsi:type="dcterms:W3CDTF">2023-05-18T07:18:15Z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0x010100C4E69B17A516D24080984BE44A8D4236</vt:lpwstr>
  </property>
  <property fmtid="{D5CDD505-2E9C-101B-9397-08002B2CF9AE}" pid="3" name="MediaServiceImageTags">
    <vt:lpwstr/>
  </property>
</Properties>
</file>